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lveticish Bold" panose="020B0604020202020204" charset="0"/>
      <p:regular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Lato Bold" panose="020B0604020202020204" charset="0"/>
      <p:regular r:id="rId20"/>
      <p:bold r:id="rId21"/>
    </p:embeddedFont>
    <p:embeddedFont>
      <p:font typeface="TAN Headlin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4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E306B243-1737-46CF-A645-E8339AD12EFC}"/>
    <pc:docChg chg="custSel modSld">
      <pc:chgData name="Madihah Rehana binti Ku Othman" userId="8d6abce4-d1a6-4791-9622-abfbb7da5af2" providerId="ADAL" clId="{E306B243-1737-46CF-A645-E8339AD12EFC}" dt="2023-07-12T04:41:19.802" v="22" actId="1076"/>
      <pc:docMkLst>
        <pc:docMk/>
      </pc:docMkLst>
      <pc:sldChg chg="modSp">
        <pc:chgData name="Madihah Rehana binti Ku Othman" userId="8d6abce4-d1a6-4791-9622-abfbb7da5af2" providerId="ADAL" clId="{E306B243-1737-46CF-A645-E8339AD12EFC}" dt="2023-07-12T04:41:19.802" v="22" actId="1076"/>
        <pc:sldMkLst>
          <pc:docMk/>
          <pc:sldMk cId="0" sldId="256"/>
        </pc:sldMkLst>
        <pc:spChg chg="mod">
          <ac:chgData name="Madihah Rehana binti Ku Othman" userId="8d6abce4-d1a6-4791-9622-abfbb7da5af2" providerId="ADAL" clId="{E306B243-1737-46CF-A645-E8339AD12EFC}" dt="2023-07-12T04:41:19.802" v="22" actId="1076"/>
          <ac:spMkLst>
            <pc:docMk/>
            <pc:sldMk cId="0" sldId="256"/>
            <ac:spMk id="18" creationId="{00000000-0000-0000-0000-000000000000}"/>
          </ac:spMkLst>
        </pc:spChg>
      </pc:sldChg>
    </pc:docChg>
  </pc:docChgLst>
  <pc:docChgLst>
    <pc:chgData name="Guest User" userId="S::urn:spo:anon#c21937faaf700f7f0357fba761bb4af3457b14c0eab0b4cf74489e6d7bae9a5c::" providerId="AD" clId="Web-{CC079738-7CE2-2A04-F44D-C6EC286CB158}"/>
    <pc:docChg chg="modSld">
      <pc:chgData name="Guest User" userId="S::urn:spo:anon#c21937faaf700f7f0357fba761bb4af3457b14c0eab0b4cf74489e6d7bae9a5c::" providerId="AD" clId="Web-{CC079738-7CE2-2A04-F44D-C6EC286CB158}" dt="2023-06-24T12:56:24.904" v="11" actId="1076"/>
      <pc:docMkLst>
        <pc:docMk/>
      </pc:docMkLst>
      <pc:sldChg chg="modSp">
        <pc:chgData name="Guest User" userId="S::urn:spo:anon#c21937faaf700f7f0357fba761bb4af3457b14c0eab0b4cf74489e6d7bae9a5c::" providerId="AD" clId="Web-{CC079738-7CE2-2A04-F44D-C6EC286CB158}" dt="2023-06-24T12:56:24.904" v="11" actId="1076"/>
        <pc:sldMkLst>
          <pc:docMk/>
          <pc:sldMk cId="0" sldId="257"/>
        </pc:sldMkLst>
        <pc:spChg chg="mod">
          <ac:chgData name="Guest User" userId="S::urn:spo:anon#c21937faaf700f7f0357fba761bb4af3457b14c0eab0b4cf74489e6d7bae9a5c::" providerId="AD" clId="Web-{CC079738-7CE2-2A04-F44D-C6EC286CB158}" dt="2023-06-24T12:56:24.904" v="11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CC079738-7CE2-2A04-F44D-C6EC286CB158}" dt="2023-06-24T12:55:11.917" v="10" actId="20577"/>
          <ac:spMkLst>
            <pc:docMk/>
            <pc:sldMk cId="0" sldId="257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57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2582" y="-920283"/>
            <a:ext cx="8737076" cy="13007300"/>
          </a:xfrm>
          <a:custGeom>
            <a:avLst/>
            <a:gdLst/>
            <a:ahLst/>
            <a:cxnLst/>
            <a:rect l="l" t="t" r="r" b="b"/>
            <a:pathLst>
              <a:path w="8737076" h="13007300">
                <a:moveTo>
                  <a:pt x="0" y="0"/>
                </a:moveTo>
                <a:lnTo>
                  <a:pt x="8737076" y="0"/>
                </a:lnTo>
                <a:lnTo>
                  <a:pt x="8737076" y="13007299"/>
                </a:lnTo>
                <a:lnTo>
                  <a:pt x="0" y="13007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654"/>
            </a:stretch>
          </a:blipFill>
        </p:spPr>
      </p:sp>
      <p:sp>
        <p:nvSpPr>
          <p:cNvPr id="3" name="Freeform 3"/>
          <p:cNvSpPr/>
          <p:nvPr/>
        </p:nvSpPr>
        <p:spPr>
          <a:xfrm rot="604769">
            <a:off x="-1434550" y="8348414"/>
            <a:ext cx="3036602" cy="2338184"/>
          </a:xfrm>
          <a:custGeom>
            <a:avLst/>
            <a:gdLst/>
            <a:ahLst/>
            <a:cxnLst/>
            <a:rect l="l" t="t" r="r" b="b"/>
            <a:pathLst>
              <a:path w="3036602" h="2338184">
                <a:moveTo>
                  <a:pt x="0" y="0"/>
                </a:moveTo>
                <a:lnTo>
                  <a:pt x="3036602" y="0"/>
                </a:lnTo>
                <a:lnTo>
                  <a:pt x="3036602" y="2338184"/>
                </a:lnTo>
                <a:lnTo>
                  <a:pt x="0" y="233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8014" y="-129691"/>
            <a:ext cx="4361473" cy="4597073"/>
          </a:xfrm>
          <a:custGeom>
            <a:avLst/>
            <a:gdLst/>
            <a:ahLst/>
            <a:cxnLst/>
            <a:rect l="l" t="t" r="r" b="b"/>
            <a:pathLst>
              <a:path w="4361473" h="4597073">
                <a:moveTo>
                  <a:pt x="0" y="0"/>
                </a:moveTo>
                <a:lnTo>
                  <a:pt x="4361472" y="0"/>
                </a:lnTo>
                <a:lnTo>
                  <a:pt x="4361472" y="4597072"/>
                </a:lnTo>
                <a:lnTo>
                  <a:pt x="0" y="459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98836" y="7102823"/>
            <a:ext cx="3639828" cy="4500560"/>
          </a:xfrm>
          <a:custGeom>
            <a:avLst/>
            <a:gdLst/>
            <a:ahLst/>
            <a:cxnLst/>
            <a:rect l="l" t="t" r="r" b="b"/>
            <a:pathLst>
              <a:path w="3639828" h="4500560">
                <a:moveTo>
                  <a:pt x="0" y="0"/>
                </a:moveTo>
                <a:lnTo>
                  <a:pt x="3639828" y="0"/>
                </a:lnTo>
                <a:lnTo>
                  <a:pt x="3639828" y="4500561"/>
                </a:lnTo>
                <a:lnTo>
                  <a:pt x="0" y="4500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65412">
            <a:off x="16222660" y="4180280"/>
            <a:ext cx="4424063" cy="4216685"/>
          </a:xfrm>
          <a:custGeom>
            <a:avLst/>
            <a:gdLst/>
            <a:ahLst/>
            <a:cxnLst/>
            <a:rect l="l" t="t" r="r" b="b"/>
            <a:pathLst>
              <a:path w="4424063" h="4216685">
                <a:moveTo>
                  <a:pt x="0" y="0"/>
                </a:moveTo>
                <a:lnTo>
                  <a:pt x="4424063" y="0"/>
                </a:lnTo>
                <a:lnTo>
                  <a:pt x="4424063" y="4216685"/>
                </a:lnTo>
                <a:lnTo>
                  <a:pt x="0" y="4216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76124">
            <a:off x="4215104" y="-3276343"/>
            <a:ext cx="5367250" cy="5115660"/>
          </a:xfrm>
          <a:custGeom>
            <a:avLst/>
            <a:gdLst/>
            <a:ahLst/>
            <a:cxnLst/>
            <a:rect l="l" t="t" r="r" b="b"/>
            <a:pathLst>
              <a:path w="5367250" h="5115660">
                <a:moveTo>
                  <a:pt x="0" y="0"/>
                </a:moveTo>
                <a:lnTo>
                  <a:pt x="5367250" y="0"/>
                </a:lnTo>
                <a:lnTo>
                  <a:pt x="5367250" y="5115660"/>
                </a:lnTo>
                <a:lnTo>
                  <a:pt x="0" y="51156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666122">
            <a:off x="6997935" y="9382448"/>
            <a:ext cx="3930181" cy="3974898"/>
          </a:xfrm>
          <a:custGeom>
            <a:avLst/>
            <a:gdLst/>
            <a:ahLst/>
            <a:cxnLst/>
            <a:rect l="l" t="t" r="r" b="b"/>
            <a:pathLst>
              <a:path w="3930181" h="3974898">
                <a:moveTo>
                  <a:pt x="0" y="0"/>
                </a:moveTo>
                <a:lnTo>
                  <a:pt x="3930180" y="0"/>
                </a:lnTo>
                <a:lnTo>
                  <a:pt x="3930180" y="3974898"/>
                </a:lnTo>
                <a:lnTo>
                  <a:pt x="0" y="39748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762138">
            <a:off x="18049427" y="-1099250"/>
            <a:ext cx="2202428" cy="4255899"/>
          </a:xfrm>
          <a:custGeom>
            <a:avLst/>
            <a:gdLst/>
            <a:ahLst/>
            <a:cxnLst/>
            <a:rect l="l" t="t" r="r" b="b"/>
            <a:pathLst>
              <a:path w="2202428" h="4255899">
                <a:moveTo>
                  <a:pt x="0" y="0"/>
                </a:moveTo>
                <a:lnTo>
                  <a:pt x="2202428" y="0"/>
                </a:lnTo>
                <a:lnTo>
                  <a:pt x="2202428" y="4255900"/>
                </a:lnTo>
                <a:lnTo>
                  <a:pt x="0" y="4255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976747">
            <a:off x="18076407" y="7192352"/>
            <a:ext cx="2148402" cy="3870995"/>
          </a:xfrm>
          <a:custGeom>
            <a:avLst/>
            <a:gdLst/>
            <a:ahLst/>
            <a:cxnLst/>
            <a:rect l="l" t="t" r="r" b="b"/>
            <a:pathLst>
              <a:path w="2148402" h="3870995">
                <a:moveTo>
                  <a:pt x="0" y="0"/>
                </a:moveTo>
                <a:lnTo>
                  <a:pt x="2148402" y="0"/>
                </a:lnTo>
                <a:lnTo>
                  <a:pt x="2148402" y="3870995"/>
                </a:lnTo>
                <a:lnTo>
                  <a:pt x="0" y="387099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67211">
            <a:off x="18278278" y="5988075"/>
            <a:ext cx="2148402" cy="3870995"/>
          </a:xfrm>
          <a:custGeom>
            <a:avLst/>
            <a:gdLst/>
            <a:ahLst/>
            <a:cxnLst/>
            <a:rect l="l" t="t" r="r" b="b"/>
            <a:pathLst>
              <a:path w="2148402" h="3870995">
                <a:moveTo>
                  <a:pt x="0" y="0"/>
                </a:moveTo>
                <a:lnTo>
                  <a:pt x="2148402" y="0"/>
                </a:lnTo>
                <a:lnTo>
                  <a:pt x="2148402" y="3870995"/>
                </a:lnTo>
                <a:lnTo>
                  <a:pt x="0" y="387099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39519">
            <a:off x="12833907" y="-3576085"/>
            <a:ext cx="4267000" cy="4315549"/>
          </a:xfrm>
          <a:custGeom>
            <a:avLst/>
            <a:gdLst/>
            <a:ahLst/>
            <a:cxnLst/>
            <a:rect l="l" t="t" r="r" b="b"/>
            <a:pathLst>
              <a:path w="4267000" h="4315549">
                <a:moveTo>
                  <a:pt x="0" y="0"/>
                </a:moveTo>
                <a:lnTo>
                  <a:pt x="4266999" y="0"/>
                </a:lnTo>
                <a:lnTo>
                  <a:pt x="4266999" y="4315549"/>
                </a:lnTo>
                <a:lnTo>
                  <a:pt x="0" y="43155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109543">
            <a:off x="8945136" y="-2869520"/>
            <a:ext cx="5002796" cy="4114800"/>
          </a:xfrm>
          <a:custGeom>
            <a:avLst/>
            <a:gdLst/>
            <a:ahLst/>
            <a:cxnLst/>
            <a:rect l="l" t="t" r="r" b="b"/>
            <a:pathLst>
              <a:path w="5002796" h="4114800">
                <a:moveTo>
                  <a:pt x="0" y="0"/>
                </a:moveTo>
                <a:lnTo>
                  <a:pt x="5002797" y="0"/>
                </a:lnTo>
                <a:lnTo>
                  <a:pt x="50027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3211579">
            <a:off x="11654781" y="8105775"/>
            <a:ext cx="3698176" cy="4114800"/>
          </a:xfrm>
          <a:custGeom>
            <a:avLst/>
            <a:gdLst/>
            <a:ahLst/>
            <a:cxnLst/>
            <a:rect l="l" t="t" r="r" b="b"/>
            <a:pathLst>
              <a:path w="3698176" h="4114800">
                <a:moveTo>
                  <a:pt x="0" y="0"/>
                </a:moveTo>
                <a:lnTo>
                  <a:pt x="3698177" y="0"/>
                </a:lnTo>
                <a:lnTo>
                  <a:pt x="36981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267211">
            <a:off x="9712078" y="7362243"/>
            <a:ext cx="2959673" cy="5332745"/>
          </a:xfrm>
          <a:custGeom>
            <a:avLst/>
            <a:gdLst/>
            <a:ahLst/>
            <a:cxnLst/>
            <a:rect l="l" t="t" r="r" b="b"/>
            <a:pathLst>
              <a:path w="2959673" h="5332745">
                <a:moveTo>
                  <a:pt x="0" y="0"/>
                </a:moveTo>
                <a:lnTo>
                  <a:pt x="2959674" y="0"/>
                </a:lnTo>
                <a:lnTo>
                  <a:pt x="2959674" y="5332745"/>
                </a:lnTo>
                <a:lnTo>
                  <a:pt x="0" y="533274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7826507">
            <a:off x="6608561" y="-2009148"/>
            <a:ext cx="2959673" cy="5332745"/>
          </a:xfrm>
          <a:custGeom>
            <a:avLst/>
            <a:gdLst/>
            <a:ahLst/>
            <a:cxnLst/>
            <a:rect l="l" t="t" r="r" b="b"/>
            <a:pathLst>
              <a:path w="2959673" h="5332745">
                <a:moveTo>
                  <a:pt x="0" y="0"/>
                </a:moveTo>
                <a:lnTo>
                  <a:pt x="2959674" y="0"/>
                </a:lnTo>
                <a:lnTo>
                  <a:pt x="2959674" y="5332746"/>
                </a:lnTo>
                <a:lnTo>
                  <a:pt x="0" y="533274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353845" y="3427863"/>
            <a:ext cx="11080144" cy="131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3"/>
              </a:lnSpc>
            </a:pPr>
            <a:r>
              <a:rPr lang="en-US" sz="8799" spc="466">
                <a:solidFill>
                  <a:srgbClr val="353330"/>
                </a:solidFill>
                <a:latin typeface="TAN Headline"/>
              </a:rPr>
              <a:t>English Year 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32147" y="5359274"/>
            <a:ext cx="12490936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6000" spc="121" dirty="0">
                <a:solidFill>
                  <a:srgbClr val="92571D"/>
                </a:solidFill>
                <a:latin typeface="Lato Bold"/>
              </a:rPr>
              <a:t>Unit 3 – Wild Life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51563"/>
            <a:ext cx="18547198" cy="1009215"/>
            <a:chOff x="0" y="0"/>
            <a:chExt cx="4884859" cy="265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4859" cy="265802"/>
            </a:xfrm>
            <a:custGeom>
              <a:avLst/>
              <a:gdLst/>
              <a:ahLst/>
              <a:cxnLst/>
              <a:rect l="l" t="t" r="r" b="b"/>
              <a:pathLst>
                <a:path w="4884859" h="265802">
                  <a:moveTo>
                    <a:pt x="0" y="0"/>
                  </a:moveTo>
                  <a:lnTo>
                    <a:pt x="4884859" y="0"/>
                  </a:lnTo>
                  <a:lnTo>
                    <a:pt x="4884859" y="265802"/>
                  </a:lnTo>
                  <a:lnTo>
                    <a:pt x="0" y="265802"/>
                  </a:lnTo>
                  <a:close/>
                </a:path>
              </a:pathLst>
            </a:custGeom>
            <a:solidFill>
              <a:srgbClr val="3533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0734253" y="0"/>
            <a:ext cx="9744047" cy="14020212"/>
          </a:xfrm>
          <a:custGeom>
            <a:avLst/>
            <a:gdLst/>
            <a:ahLst/>
            <a:cxnLst/>
            <a:rect l="l" t="t" r="r" b="b"/>
            <a:pathLst>
              <a:path w="9744047" h="14020212">
                <a:moveTo>
                  <a:pt x="9744047" y="0"/>
                </a:moveTo>
                <a:lnTo>
                  <a:pt x="0" y="0"/>
                </a:lnTo>
                <a:lnTo>
                  <a:pt x="0" y="14020212"/>
                </a:lnTo>
                <a:lnTo>
                  <a:pt x="9744047" y="14020212"/>
                </a:lnTo>
                <a:lnTo>
                  <a:pt x="97440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1070" y="202731"/>
            <a:ext cx="9895632" cy="306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50" spc="791" dirty="0">
                <a:solidFill>
                  <a:srgbClr val="2B2823"/>
                </a:solidFill>
                <a:latin typeface="TAN Headline"/>
              </a:rPr>
              <a:t>LEARNING</a:t>
            </a:r>
            <a:endParaRPr lang="en-US" sz="8799" spc="791">
              <a:solidFill>
                <a:srgbClr val="2B2823"/>
              </a:solidFill>
              <a:latin typeface="TAN Headline"/>
            </a:endParaRPr>
          </a:p>
          <a:p>
            <a:pPr>
              <a:lnSpc>
                <a:spcPts val="12319"/>
              </a:lnSpc>
            </a:pPr>
            <a:r>
              <a:rPr lang="en-US" sz="8750" spc="791" dirty="0">
                <a:solidFill>
                  <a:srgbClr val="2B2823"/>
                </a:solidFill>
                <a:latin typeface="TAN Headline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046906"/>
            <a:ext cx="11253684" cy="490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7900" lvl="1" indent="-348950">
              <a:lnSpc>
                <a:spcPts val="5624"/>
              </a:lnSpc>
              <a:buFont typeface="Arial"/>
              <a:buChar char="•"/>
            </a:pPr>
            <a:r>
              <a:rPr lang="en-US" sz="3232">
                <a:solidFill>
                  <a:srgbClr val="353330"/>
                </a:solidFill>
                <a:latin typeface="Lato"/>
              </a:rPr>
              <a:t>Listen and understand details from longer simple text.</a:t>
            </a:r>
          </a:p>
          <a:p>
            <a:pPr marL="697900" lvl="1" indent="-348950">
              <a:lnSpc>
                <a:spcPts val="5624"/>
              </a:lnSpc>
              <a:buFont typeface="Arial"/>
              <a:buChar char="•"/>
            </a:pPr>
            <a:r>
              <a:rPr lang="en-US" sz="3232">
                <a:solidFill>
                  <a:srgbClr val="353330"/>
                </a:solidFill>
                <a:latin typeface="Lato"/>
              </a:rPr>
              <a:t>Keep interaction going in short exchanges.</a:t>
            </a:r>
          </a:p>
          <a:p>
            <a:pPr marL="697900" lvl="1" indent="-348950">
              <a:lnSpc>
                <a:spcPts val="5624"/>
              </a:lnSpc>
              <a:buFont typeface="Arial"/>
              <a:buChar char="•"/>
            </a:pPr>
            <a:r>
              <a:rPr lang="en-US" sz="3232">
                <a:solidFill>
                  <a:srgbClr val="353330"/>
                </a:solidFill>
                <a:latin typeface="Lato"/>
              </a:rPr>
              <a:t>Spell a range of high-frequency words accurately in independent writing.</a:t>
            </a:r>
          </a:p>
          <a:p>
            <a:pPr marL="697900" lvl="1" indent="-348950">
              <a:lnSpc>
                <a:spcPts val="5624"/>
              </a:lnSpc>
              <a:buFont typeface="Arial"/>
              <a:buChar char="•"/>
            </a:pPr>
            <a:r>
              <a:rPr lang="en-US" sz="3232">
                <a:solidFill>
                  <a:srgbClr val="353330"/>
                </a:solidFill>
                <a:latin typeface="Lato"/>
              </a:rPr>
              <a:t>Describe people, places and objects using suitable statements.</a:t>
            </a:r>
          </a:p>
          <a:p>
            <a:pPr>
              <a:lnSpc>
                <a:spcPts val="5624"/>
              </a:lnSpc>
            </a:pPr>
            <a:endParaRPr lang="en-US" sz="3232">
              <a:solidFill>
                <a:srgbClr val="353330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1070" y="3641779"/>
            <a:ext cx="10307745" cy="112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5"/>
              </a:lnSpc>
            </a:pPr>
            <a:r>
              <a:rPr lang="en-US" sz="4150" dirty="0">
                <a:solidFill>
                  <a:srgbClr val="80634B"/>
                </a:solidFill>
                <a:latin typeface="Helveticish Bold"/>
              </a:rPr>
              <a:t>BY THE END OF THE LESSON, PUPILS WILL BE ABLE TO: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D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89953" y="6649647"/>
            <a:ext cx="7315200" cy="3355848"/>
          </a:xfrm>
          <a:custGeom>
            <a:avLst/>
            <a:gdLst/>
            <a:ahLst/>
            <a:cxnLst/>
            <a:rect l="l" t="t" r="r" b="b"/>
            <a:pathLst>
              <a:path w="7315200" h="3355848">
                <a:moveTo>
                  <a:pt x="0" y="0"/>
                </a:moveTo>
                <a:lnTo>
                  <a:pt x="7315200" y="0"/>
                </a:lnTo>
                <a:lnTo>
                  <a:pt x="7315200" y="3355848"/>
                </a:lnTo>
                <a:lnTo>
                  <a:pt x="0" y="335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48134" y="3086100"/>
            <a:ext cx="3624589" cy="4114800"/>
          </a:xfrm>
          <a:custGeom>
            <a:avLst/>
            <a:gdLst/>
            <a:ahLst/>
            <a:cxnLst/>
            <a:rect l="l" t="t" r="r" b="b"/>
            <a:pathLst>
              <a:path w="3624589" h="4114800">
                <a:moveTo>
                  <a:pt x="0" y="0"/>
                </a:moveTo>
                <a:lnTo>
                  <a:pt x="3624589" y="0"/>
                </a:lnTo>
                <a:lnTo>
                  <a:pt x="3624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235056"/>
            <a:ext cx="5789908" cy="3387096"/>
          </a:xfrm>
          <a:custGeom>
            <a:avLst/>
            <a:gdLst/>
            <a:ahLst/>
            <a:cxnLst/>
            <a:rect l="l" t="t" r="r" b="b"/>
            <a:pathLst>
              <a:path w="5789908" h="3387096">
                <a:moveTo>
                  <a:pt x="0" y="0"/>
                </a:moveTo>
                <a:lnTo>
                  <a:pt x="5789908" y="0"/>
                </a:lnTo>
                <a:lnTo>
                  <a:pt x="5789908" y="3387096"/>
                </a:lnTo>
                <a:lnTo>
                  <a:pt x="0" y="3387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5155" y="1886677"/>
            <a:ext cx="5789908" cy="3256823"/>
          </a:xfrm>
          <a:custGeom>
            <a:avLst/>
            <a:gdLst/>
            <a:ahLst/>
            <a:cxnLst/>
            <a:rect l="l" t="t" r="r" b="b"/>
            <a:pathLst>
              <a:path w="5789908" h="3256823">
                <a:moveTo>
                  <a:pt x="0" y="0"/>
                </a:moveTo>
                <a:lnTo>
                  <a:pt x="5789908" y="0"/>
                </a:lnTo>
                <a:lnTo>
                  <a:pt x="5789908" y="3256823"/>
                </a:lnTo>
                <a:lnTo>
                  <a:pt x="0" y="3256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47747" y="1886677"/>
            <a:ext cx="5111553" cy="4114800"/>
          </a:xfrm>
          <a:custGeom>
            <a:avLst/>
            <a:gdLst/>
            <a:ahLst/>
            <a:cxnLst/>
            <a:rect l="l" t="t" r="r" b="b"/>
            <a:pathLst>
              <a:path w="5111553" h="4114800">
                <a:moveTo>
                  <a:pt x="0" y="0"/>
                </a:moveTo>
                <a:lnTo>
                  <a:pt x="5111553" y="0"/>
                </a:lnTo>
                <a:lnTo>
                  <a:pt x="51115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6233" y="560872"/>
            <a:ext cx="16518920" cy="94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6289" spc="333">
                <a:solidFill>
                  <a:srgbClr val="F4F3D8"/>
                </a:solidFill>
                <a:latin typeface="TAN Headline"/>
              </a:rPr>
              <a:t>Can You Guess These Animals?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51563"/>
            <a:ext cx="18547198" cy="1009215"/>
            <a:chOff x="0" y="0"/>
            <a:chExt cx="4884859" cy="265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4859" cy="265802"/>
            </a:xfrm>
            <a:custGeom>
              <a:avLst/>
              <a:gdLst/>
              <a:ahLst/>
              <a:cxnLst/>
              <a:rect l="l" t="t" r="r" b="b"/>
              <a:pathLst>
                <a:path w="4884859" h="265802">
                  <a:moveTo>
                    <a:pt x="0" y="0"/>
                  </a:moveTo>
                  <a:lnTo>
                    <a:pt x="4884859" y="0"/>
                  </a:lnTo>
                  <a:lnTo>
                    <a:pt x="4884859" y="265802"/>
                  </a:lnTo>
                  <a:lnTo>
                    <a:pt x="0" y="265802"/>
                  </a:lnTo>
                  <a:close/>
                </a:path>
              </a:pathLst>
            </a:custGeom>
            <a:solidFill>
              <a:srgbClr val="3533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320795" y="-2412948"/>
            <a:ext cx="8934916" cy="14881192"/>
          </a:xfrm>
          <a:custGeom>
            <a:avLst/>
            <a:gdLst/>
            <a:ahLst/>
            <a:cxnLst/>
            <a:rect l="l" t="t" r="r" b="b"/>
            <a:pathLst>
              <a:path w="8934916" h="14881192">
                <a:moveTo>
                  <a:pt x="8934916" y="0"/>
                </a:moveTo>
                <a:lnTo>
                  <a:pt x="0" y="0"/>
                </a:lnTo>
                <a:lnTo>
                  <a:pt x="0" y="14881192"/>
                </a:lnTo>
                <a:lnTo>
                  <a:pt x="8934916" y="14881192"/>
                </a:lnTo>
                <a:lnTo>
                  <a:pt x="89349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74418" y="254909"/>
            <a:ext cx="9445990" cy="143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60"/>
              </a:lnSpc>
            </a:pPr>
            <a:r>
              <a:rPr lang="en-US" sz="8400" spc="756">
                <a:solidFill>
                  <a:srgbClr val="2B2823"/>
                </a:solidFill>
                <a:latin typeface="TAN Headline"/>
              </a:rPr>
              <a:t>Importance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0889" y="3063198"/>
            <a:ext cx="9438411" cy="675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192" lvl="1" indent="-305096" algn="just">
              <a:lnSpc>
                <a:spcPts val="4917"/>
              </a:lnSpc>
              <a:buFont typeface="Arial"/>
              <a:buChar char="•"/>
            </a:pPr>
            <a:r>
              <a:rPr lang="en-US" sz="2826">
                <a:solidFill>
                  <a:srgbClr val="353330"/>
                </a:solidFill>
                <a:latin typeface="Lato"/>
              </a:rPr>
              <a:t>Wildlife plays a crucial role in maintaining the balance of ecosystems.</a:t>
            </a:r>
          </a:p>
          <a:p>
            <a:pPr marL="610192" lvl="1" indent="-305096" algn="just">
              <a:lnSpc>
                <a:spcPts val="4917"/>
              </a:lnSpc>
              <a:buFont typeface="Arial"/>
              <a:buChar char="•"/>
            </a:pPr>
            <a:r>
              <a:rPr lang="en-US" sz="2826">
                <a:solidFill>
                  <a:srgbClr val="353330"/>
                </a:solidFill>
                <a:latin typeface="Lato"/>
              </a:rPr>
              <a:t>Wild animals contribute to biodiversity, ensuring a variety of species coexist in their natural habitats.</a:t>
            </a:r>
          </a:p>
          <a:p>
            <a:pPr marL="610192" lvl="1" indent="-305096" algn="just">
              <a:lnSpc>
                <a:spcPts val="4917"/>
              </a:lnSpc>
              <a:buFont typeface="Arial"/>
              <a:buChar char="•"/>
            </a:pPr>
            <a:r>
              <a:rPr lang="en-US" sz="2826">
                <a:solidFill>
                  <a:srgbClr val="353330"/>
                </a:solidFill>
                <a:latin typeface="Lato"/>
              </a:rPr>
              <a:t>Wildlife provides essential ecosystem services, such as pollination and seed dispersal, which are vital for the growth of plants and forests.</a:t>
            </a:r>
          </a:p>
          <a:p>
            <a:pPr marL="610192" lvl="1" indent="-305096" algn="just">
              <a:lnSpc>
                <a:spcPts val="4917"/>
              </a:lnSpc>
              <a:buFont typeface="Arial"/>
              <a:buChar char="•"/>
            </a:pPr>
            <a:r>
              <a:rPr lang="en-US" sz="2826">
                <a:solidFill>
                  <a:srgbClr val="353330"/>
                </a:solidFill>
                <a:latin typeface="Lato"/>
              </a:rPr>
              <a:t>Protecting wildlife preserves the natural beauty of our planet and allows future generations to appreciate and learn from these unique creatures.</a:t>
            </a:r>
          </a:p>
          <a:p>
            <a:pPr algn="just">
              <a:lnSpc>
                <a:spcPts val="4917"/>
              </a:lnSpc>
            </a:pPr>
            <a:endParaRPr lang="en-US" sz="2826">
              <a:solidFill>
                <a:srgbClr val="353330"/>
              </a:solidFill>
              <a:latin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81030" y="2179439"/>
            <a:ext cx="9839377" cy="55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29"/>
              </a:lnSpc>
            </a:pPr>
            <a:r>
              <a:rPr lang="en-US" sz="4009">
                <a:solidFill>
                  <a:srgbClr val="80634B"/>
                </a:solidFill>
                <a:latin typeface="Helveticish Bold"/>
              </a:rPr>
              <a:t>THE IMPORTANCE OF WILDLIFE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00809">
            <a:off x="16172422" y="7681383"/>
            <a:ext cx="4231157" cy="4114800"/>
          </a:xfrm>
          <a:custGeom>
            <a:avLst/>
            <a:gdLst/>
            <a:ahLst/>
            <a:cxnLst/>
            <a:rect l="l" t="t" r="r" b="b"/>
            <a:pathLst>
              <a:path w="4231157" h="4114800">
                <a:moveTo>
                  <a:pt x="0" y="0"/>
                </a:moveTo>
                <a:lnTo>
                  <a:pt x="4231156" y="0"/>
                </a:lnTo>
                <a:lnTo>
                  <a:pt x="42311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329341" flipV="1">
            <a:off x="-1740306" y="7883931"/>
            <a:ext cx="4231157" cy="4114800"/>
          </a:xfrm>
          <a:custGeom>
            <a:avLst/>
            <a:gdLst/>
            <a:ahLst/>
            <a:cxnLst/>
            <a:rect l="l" t="t" r="r" b="b"/>
            <a:pathLst>
              <a:path w="4231157" h="4114800">
                <a:moveTo>
                  <a:pt x="0" y="4114800"/>
                </a:moveTo>
                <a:lnTo>
                  <a:pt x="4231157" y="4114800"/>
                </a:lnTo>
                <a:lnTo>
                  <a:pt x="423115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57683">
            <a:off x="13441670" y="8371069"/>
            <a:ext cx="3177044" cy="5724403"/>
          </a:xfrm>
          <a:custGeom>
            <a:avLst/>
            <a:gdLst/>
            <a:ahLst/>
            <a:cxnLst/>
            <a:rect l="l" t="t" r="r" b="b"/>
            <a:pathLst>
              <a:path w="3177044" h="5724403">
                <a:moveTo>
                  <a:pt x="0" y="0"/>
                </a:moveTo>
                <a:lnTo>
                  <a:pt x="3177044" y="0"/>
                </a:lnTo>
                <a:lnTo>
                  <a:pt x="3177044" y="5724403"/>
                </a:lnTo>
                <a:lnTo>
                  <a:pt x="0" y="5724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96925" y="9022803"/>
            <a:ext cx="6294149" cy="4114800"/>
          </a:xfrm>
          <a:custGeom>
            <a:avLst/>
            <a:gdLst/>
            <a:ahLst/>
            <a:cxnLst/>
            <a:rect l="l" t="t" r="r" b="b"/>
            <a:pathLst>
              <a:path w="6294149" h="4114800">
                <a:moveTo>
                  <a:pt x="0" y="0"/>
                </a:moveTo>
                <a:lnTo>
                  <a:pt x="6294150" y="0"/>
                </a:lnTo>
                <a:lnTo>
                  <a:pt x="6294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4904" flipH="1">
            <a:off x="1654513" y="8885718"/>
            <a:ext cx="3177044" cy="5724403"/>
          </a:xfrm>
          <a:custGeom>
            <a:avLst/>
            <a:gdLst/>
            <a:ahLst/>
            <a:cxnLst/>
            <a:rect l="l" t="t" r="r" b="b"/>
            <a:pathLst>
              <a:path w="3177044" h="5724403">
                <a:moveTo>
                  <a:pt x="3177043" y="0"/>
                </a:moveTo>
                <a:lnTo>
                  <a:pt x="0" y="0"/>
                </a:lnTo>
                <a:lnTo>
                  <a:pt x="0" y="5724403"/>
                </a:lnTo>
                <a:lnTo>
                  <a:pt x="3177043" y="5724403"/>
                </a:lnTo>
                <a:lnTo>
                  <a:pt x="31770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510952">
            <a:off x="3805918" y="8573300"/>
            <a:ext cx="2202428" cy="4255899"/>
          </a:xfrm>
          <a:custGeom>
            <a:avLst/>
            <a:gdLst/>
            <a:ahLst/>
            <a:cxnLst/>
            <a:rect l="l" t="t" r="r" b="b"/>
            <a:pathLst>
              <a:path w="2202428" h="4255899">
                <a:moveTo>
                  <a:pt x="0" y="0"/>
                </a:moveTo>
                <a:lnTo>
                  <a:pt x="2202428" y="0"/>
                </a:lnTo>
                <a:lnTo>
                  <a:pt x="2202428" y="4255899"/>
                </a:lnTo>
                <a:lnTo>
                  <a:pt x="0" y="4255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698714" flipH="1">
            <a:off x="12683908" y="9290529"/>
            <a:ext cx="2202428" cy="4255899"/>
          </a:xfrm>
          <a:custGeom>
            <a:avLst/>
            <a:gdLst/>
            <a:ahLst/>
            <a:cxnLst/>
            <a:rect l="l" t="t" r="r" b="b"/>
            <a:pathLst>
              <a:path w="2202428" h="4255899">
                <a:moveTo>
                  <a:pt x="2202428" y="0"/>
                </a:moveTo>
                <a:lnTo>
                  <a:pt x="0" y="0"/>
                </a:lnTo>
                <a:lnTo>
                  <a:pt x="0" y="4255899"/>
                </a:lnTo>
                <a:lnTo>
                  <a:pt x="2202428" y="4255899"/>
                </a:lnTo>
                <a:lnTo>
                  <a:pt x="22024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43999" y="9885266"/>
            <a:ext cx="1601267" cy="1533213"/>
          </a:xfrm>
          <a:custGeom>
            <a:avLst/>
            <a:gdLst/>
            <a:ahLst/>
            <a:cxnLst/>
            <a:rect l="l" t="t" r="r" b="b"/>
            <a:pathLst>
              <a:path w="1601267" h="1533213">
                <a:moveTo>
                  <a:pt x="0" y="0"/>
                </a:moveTo>
                <a:lnTo>
                  <a:pt x="1601267" y="0"/>
                </a:lnTo>
                <a:lnTo>
                  <a:pt x="1601267" y="1533213"/>
                </a:lnTo>
                <a:lnTo>
                  <a:pt x="0" y="15332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57646" y="9258300"/>
            <a:ext cx="846712" cy="810727"/>
          </a:xfrm>
          <a:custGeom>
            <a:avLst/>
            <a:gdLst/>
            <a:ahLst/>
            <a:cxnLst/>
            <a:rect l="l" t="t" r="r" b="b"/>
            <a:pathLst>
              <a:path w="846712" h="810727">
                <a:moveTo>
                  <a:pt x="0" y="0"/>
                </a:moveTo>
                <a:lnTo>
                  <a:pt x="846712" y="0"/>
                </a:lnTo>
                <a:lnTo>
                  <a:pt x="846712" y="810727"/>
                </a:lnTo>
                <a:lnTo>
                  <a:pt x="0" y="810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93481" y="3042240"/>
            <a:ext cx="12563168" cy="7244760"/>
          </a:xfrm>
          <a:custGeom>
            <a:avLst/>
            <a:gdLst/>
            <a:ahLst/>
            <a:cxnLst/>
            <a:rect l="l" t="t" r="r" b="b"/>
            <a:pathLst>
              <a:path w="12563168" h="7244760">
                <a:moveTo>
                  <a:pt x="0" y="0"/>
                </a:moveTo>
                <a:lnTo>
                  <a:pt x="12563168" y="0"/>
                </a:lnTo>
                <a:lnTo>
                  <a:pt x="12563168" y="7244760"/>
                </a:lnTo>
                <a:lnTo>
                  <a:pt x="0" y="7244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5272" y="374196"/>
            <a:ext cx="17199585" cy="242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9"/>
              </a:lnSpc>
            </a:pPr>
            <a:r>
              <a:rPr lang="en-US" sz="6992" spc="629">
                <a:solidFill>
                  <a:srgbClr val="E3DCD3"/>
                </a:solidFill>
                <a:latin typeface="TAN Headline"/>
              </a:rPr>
              <a:t>Let's look at some adjectives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58176" y="4073947"/>
            <a:ext cx="7924155" cy="5311559"/>
          </a:xfrm>
          <a:custGeom>
            <a:avLst/>
            <a:gdLst/>
            <a:ahLst/>
            <a:cxnLst/>
            <a:rect l="l" t="t" r="r" b="b"/>
            <a:pathLst>
              <a:path w="7924155" h="5311559">
                <a:moveTo>
                  <a:pt x="0" y="0"/>
                </a:moveTo>
                <a:lnTo>
                  <a:pt x="7924155" y="0"/>
                </a:lnTo>
                <a:lnTo>
                  <a:pt x="7924155" y="5311559"/>
                </a:lnTo>
                <a:lnTo>
                  <a:pt x="0" y="5311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000809">
            <a:off x="15894014" y="7328106"/>
            <a:ext cx="4231157" cy="4114800"/>
          </a:xfrm>
          <a:custGeom>
            <a:avLst/>
            <a:gdLst/>
            <a:ahLst/>
            <a:cxnLst/>
            <a:rect l="l" t="t" r="r" b="b"/>
            <a:pathLst>
              <a:path w="4231157" h="4114800">
                <a:moveTo>
                  <a:pt x="0" y="0"/>
                </a:moveTo>
                <a:lnTo>
                  <a:pt x="4231156" y="0"/>
                </a:lnTo>
                <a:lnTo>
                  <a:pt x="42311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329341" flipV="1">
            <a:off x="-1680844" y="7456953"/>
            <a:ext cx="4231157" cy="4114800"/>
          </a:xfrm>
          <a:custGeom>
            <a:avLst/>
            <a:gdLst/>
            <a:ahLst/>
            <a:cxnLst/>
            <a:rect l="l" t="t" r="r" b="b"/>
            <a:pathLst>
              <a:path w="4231157" h="4114800">
                <a:moveTo>
                  <a:pt x="0" y="4114800"/>
                </a:moveTo>
                <a:lnTo>
                  <a:pt x="4231156" y="4114800"/>
                </a:lnTo>
                <a:lnTo>
                  <a:pt x="423115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957683">
            <a:off x="13163262" y="8017792"/>
            <a:ext cx="3177044" cy="5724403"/>
          </a:xfrm>
          <a:custGeom>
            <a:avLst/>
            <a:gdLst/>
            <a:ahLst/>
            <a:cxnLst/>
            <a:rect l="l" t="t" r="r" b="b"/>
            <a:pathLst>
              <a:path w="3177044" h="5724403">
                <a:moveTo>
                  <a:pt x="0" y="0"/>
                </a:moveTo>
                <a:lnTo>
                  <a:pt x="3177044" y="0"/>
                </a:lnTo>
                <a:lnTo>
                  <a:pt x="3177044" y="5724403"/>
                </a:lnTo>
                <a:lnTo>
                  <a:pt x="0" y="5724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18517" y="8669525"/>
            <a:ext cx="6294149" cy="4114800"/>
          </a:xfrm>
          <a:custGeom>
            <a:avLst/>
            <a:gdLst/>
            <a:ahLst/>
            <a:cxnLst/>
            <a:rect l="l" t="t" r="r" b="b"/>
            <a:pathLst>
              <a:path w="6294149" h="4114800">
                <a:moveTo>
                  <a:pt x="0" y="0"/>
                </a:moveTo>
                <a:lnTo>
                  <a:pt x="6294150" y="0"/>
                </a:lnTo>
                <a:lnTo>
                  <a:pt x="6294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4904" flipH="1">
            <a:off x="1376105" y="8532441"/>
            <a:ext cx="3177044" cy="5724403"/>
          </a:xfrm>
          <a:custGeom>
            <a:avLst/>
            <a:gdLst/>
            <a:ahLst/>
            <a:cxnLst/>
            <a:rect l="l" t="t" r="r" b="b"/>
            <a:pathLst>
              <a:path w="3177044" h="5724403">
                <a:moveTo>
                  <a:pt x="3177043" y="0"/>
                </a:moveTo>
                <a:lnTo>
                  <a:pt x="0" y="0"/>
                </a:lnTo>
                <a:lnTo>
                  <a:pt x="0" y="5724403"/>
                </a:lnTo>
                <a:lnTo>
                  <a:pt x="3177043" y="5724403"/>
                </a:lnTo>
                <a:lnTo>
                  <a:pt x="31770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510952">
            <a:off x="3527510" y="8220023"/>
            <a:ext cx="2202428" cy="4255899"/>
          </a:xfrm>
          <a:custGeom>
            <a:avLst/>
            <a:gdLst/>
            <a:ahLst/>
            <a:cxnLst/>
            <a:rect l="l" t="t" r="r" b="b"/>
            <a:pathLst>
              <a:path w="2202428" h="4255899">
                <a:moveTo>
                  <a:pt x="0" y="0"/>
                </a:moveTo>
                <a:lnTo>
                  <a:pt x="2202428" y="0"/>
                </a:lnTo>
                <a:lnTo>
                  <a:pt x="2202428" y="4255899"/>
                </a:lnTo>
                <a:lnTo>
                  <a:pt x="0" y="4255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698714" flipH="1">
            <a:off x="12405500" y="8937252"/>
            <a:ext cx="2202428" cy="4255899"/>
          </a:xfrm>
          <a:custGeom>
            <a:avLst/>
            <a:gdLst/>
            <a:ahLst/>
            <a:cxnLst/>
            <a:rect l="l" t="t" r="r" b="b"/>
            <a:pathLst>
              <a:path w="2202428" h="4255899">
                <a:moveTo>
                  <a:pt x="2202428" y="0"/>
                </a:moveTo>
                <a:lnTo>
                  <a:pt x="0" y="0"/>
                </a:lnTo>
                <a:lnTo>
                  <a:pt x="0" y="4255899"/>
                </a:lnTo>
                <a:lnTo>
                  <a:pt x="2202428" y="4255899"/>
                </a:lnTo>
                <a:lnTo>
                  <a:pt x="220242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65591" y="9531988"/>
            <a:ext cx="1601267" cy="1533213"/>
          </a:xfrm>
          <a:custGeom>
            <a:avLst/>
            <a:gdLst/>
            <a:ahLst/>
            <a:cxnLst/>
            <a:rect l="l" t="t" r="r" b="b"/>
            <a:pathLst>
              <a:path w="1601267" h="1533213">
                <a:moveTo>
                  <a:pt x="0" y="0"/>
                </a:moveTo>
                <a:lnTo>
                  <a:pt x="1601267" y="0"/>
                </a:lnTo>
                <a:lnTo>
                  <a:pt x="1601267" y="1533213"/>
                </a:lnTo>
                <a:lnTo>
                  <a:pt x="0" y="1533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79238" y="8905022"/>
            <a:ext cx="846712" cy="810727"/>
          </a:xfrm>
          <a:custGeom>
            <a:avLst/>
            <a:gdLst/>
            <a:ahLst/>
            <a:cxnLst/>
            <a:rect l="l" t="t" r="r" b="b"/>
            <a:pathLst>
              <a:path w="846712" h="810727">
                <a:moveTo>
                  <a:pt x="0" y="0"/>
                </a:moveTo>
                <a:lnTo>
                  <a:pt x="846712" y="0"/>
                </a:lnTo>
                <a:lnTo>
                  <a:pt x="846712" y="810727"/>
                </a:lnTo>
                <a:lnTo>
                  <a:pt x="0" y="8107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3047" y="1732143"/>
            <a:ext cx="7924155" cy="5311559"/>
          </a:xfrm>
          <a:custGeom>
            <a:avLst/>
            <a:gdLst/>
            <a:ahLst/>
            <a:cxnLst/>
            <a:rect l="l" t="t" r="r" b="b"/>
            <a:pathLst>
              <a:path w="7924155" h="5311559">
                <a:moveTo>
                  <a:pt x="0" y="0"/>
                </a:moveTo>
                <a:lnTo>
                  <a:pt x="7924154" y="0"/>
                </a:lnTo>
                <a:lnTo>
                  <a:pt x="7924154" y="5311559"/>
                </a:lnTo>
                <a:lnTo>
                  <a:pt x="0" y="5311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715608" y="374558"/>
            <a:ext cx="16861716" cy="118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9"/>
              </a:lnSpc>
            </a:pPr>
            <a:r>
              <a:rPr lang="en-US" sz="6992" spc="629">
                <a:solidFill>
                  <a:srgbClr val="E3DCD3"/>
                </a:solidFill>
                <a:latin typeface="TAN Headline"/>
              </a:rPr>
              <a:t>Here are some examples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42269" y="4656267"/>
            <a:ext cx="7440062" cy="39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5"/>
              </a:lnSpc>
            </a:pPr>
            <a:r>
              <a:rPr lang="en-US" sz="2801">
                <a:solidFill>
                  <a:srgbClr val="CEAD91"/>
                </a:solidFill>
                <a:latin typeface="Helveticish Bold"/>
              </a:rPr>
              <a:t>SUPERLATIVE ADJECTIVE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48435" y="5287515"/>
            <a:ext cx="6836847" cy="255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414" lvl="1" indent="-256207">
              <a:lnSpc>
                <a:spcPts val="4129"/>
              </a:lnSpc>
              <a:buFont typeface="Arial"/>
              <a:buChar char="•"/>
            </a:pPr>
            <a:r>
              <a:rPr lang="en-US" sz="2373">
                <a:solidFill>
                  <a:srgbClr val="CEAD91"/>
                </a:solidFill>
                <a:latin typeface="Lato"/>
              </a:rPr>
              <a:t>Superlative adjectives are used to compare three or more things or animals.</a:t>
            </a:r>
          </a:p>
          <a:p>
            <a:pPr marL="512414" lvl="1" indent="-256207">
              <a:lnSpc>
                <a:spcPts val="4129"/>
              </a:lnSpc>
              <a:buFont typeface="Arial"/>
              <a:buChar char="•"/>
            </a:pPr>
            <a:r>
              <a:rPr lang="en-US" sz="2373">
                <a:solidFill>
                  <a:srgbClr val="CEAD91"/>
                </a:solidFill>
                <a:latin typeface="Lato"/>
              </a:rPr>
              <a:t>To form the superlative, we often add "-est" to the adjective or use the word "most."</a:t>
            </a:r>
          </a:p>
          <a:p>
            <a:pPr>
              <a:lnSpc>
                <a:spcPts val="4129"/>
              </a:lnSpc>
            </a:pPr>
            <a:endParaRPr lang="en-US" sz="2373">
              <a:solidFill>
                <a:srgbClr val="CEAD91"/>
              </a:solidFill>
              <a:latin typeface="La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03938" y="2492362"/>
            <a:ext cx="7440062" cy="39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5"/>
              </a:lnSpc>
            </a:pPr>
            <a:r>
              <a:rPr lang="en-US" sz="2801">
                <a:solidFill>
                  <a:srgbClr val="CEAD91"/>
                </a:solidFill>
                <a:latin typeface="Helveticish Bold"/>
              </a:rPr>
              <a:t>COMPARATIVE ADJECTIVES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3047" y="3088500"/>
            <a:ext cx="7790953" cy="292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923" lvl="1" indent="-291961">
              <a:lnSpc>
                <a:spcPts val="4706"/>
              </a:lnSpc>
              <a:buFont typeface="Arial"/>
              <a:buChar char="•"/>
            </a:pPr>
            <a:r>
              <a:rPr lang="en-US" sz="2704">
                <a:solidFill>
                  <a:srgbClr val="CEAD91"/>
                </a:solidFill>
                <a:latin typeface="Lato"/>
              </a:rPr>
              <a:t>Comparative adjectives are used to compare two things or animals.</a:t>
            </a:r>
          </a:p>
          <a:p>
            <a:pPr marL="583923" lvl="1" indent="-291961">
              <a:lnSpc>
                <a:spcPts val="4706"/>
              </a:lnSpc>
              <a:buFont typeface="Arial"/>
              <a:buChar char="•"/>
            </a:pPr>
            <a:r>
              <a:rPr lang="en-US" sz="2704">
                <a:solidFill>
                  <a:srgbClr val="CEAD91"/>
                </a:solidFill>
                <a:latin typeface="Lato"/>
              </a:rPr>
              <a:t>To form the comparative, we often add "-er" to the adjective or use the word "more."</a:t>
            </a:r>
          </a:p>
          <a:p>
            <a:pPr>
              <a:lnSpc>
                <a:spcPts val="4706"/>
              </a:lnSpc>
            </a:pPr>
            <a:endParaRPr lang="en-US" sz="2704">
              <a:solidFill>
                <a:srgbClr val="CEAD91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51563"/>
            <a:ext cx="18547198" cy="1009215"/>
            <a:chOff x="0" y="0"/>
            <a:chExt cx="4884859" cy="265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4859" cy="265802"/>
            </a:xfrm>
            <a:custGeom>
              <a:avLst/>
              <a:gdLst/>
              <a:ahLst/>
              <a:cxnLst/>
              <a:rect l="l" t="t" r="r" b="b"/>
              <a:pathLst>
                <a:path w="4884859" h="265802">
                  <a:moveTo>
                    <a:pt x="0" y="0"/>
                  </a:moveTo>
                  <a:lnTo>
                    <a:pt x="4884859" y="0"/>
                  </a:lnTo>
                  <a:lnTo>
                    <a:pt x="4884859" y="265802"/>
                  </a:lnTo>
                  <a:lnTo>
                    <a:pt x="0" y="265802"/>
                  </a:lnTo>
                  <a:close/>
                </a:path>
              </a:pathLst>
            </a:custGeom>
            <a:solidFill>
              <a:srgbClr val="3533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9840" y="5587028"/>
            <a:ext cx="3175650" cy="3671272"/>
          </a:xfrm>
          <a:custGeom>
            <a:avLst/>
            <a:gdLst/>
            <a:ahLst/>
            <a:cxnLst/>
            <a:rect l="l" t="t" r="r" b="b"/>
            <a:pathLst>
              <a:path w="3175650" h="3671272">
                <a:moveTo>
                  <a:pt x="0" y="0"/>
                </a:moveTo>
                <a:lnTo>
                  <a:pt x="3175650" y="0"/>
                </a:lnTo>
                <a:lnTo>
                  <a:pt x="3175650" y="3671272"/>
                </a:lnTo>
                <a:lnTo>
                  <a:pt x="0" y="367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31811" y="5143500"/>
            <a:ext cx="3003804" cy="4114800"/>
          </a:xfrm>
          <a:custGeom>
            <a:avLst/>
            <a:gdLst/>
            <a:ahLst/>
            <a:cxnLst/>
            <a:rect l="l" t="t" r="r" b="b"/>
            <a:pathLst>
              <a:path w="3003804" h="4114800">
                <a:moveTo>
                  <a:pt x="0" y="0"/>
                </a:moveTo>
                <a:lnTo>
                  <a:pt x="3003804" y="0"/>
                </a:lnTo>
                <a:lnTo>
                  <a:pt x="30038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87585" y="5336763"/>
            <a:ext cx="2870073" cy="4114800"/>
          </a:xfrm>
          <a:custGeom>
            <a:avLst/>
            <a:gdLst/>
            <a:ahLst/>
            <a:cxnLst/>
            <a:rect l="l" t="t" r="r" b="b"/>
            <a:pathLst>
              <a:path w="2870073" h="4114800">
                <a:moveTo>
                  <a:pt x="0" y="0"/>
                </a:moveTo>
                <a:lnTo>
                  <a:pt x="2870073" y="0"/>
                </a:lnTo>
                <a:lnTo>
                  <a:pt x="28700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33908" y="5365264"/>
            <a:ext cx="2520315" cy="4114800"/>
          </a:xfrm>
          <a:custGeom>
            <a:avLst/>
            <a:gdLst/>
            <a:ahLst/>
            <a:cxnLst/>
            <a:rect l="l" t="t" r="r" b="b"/>
            <a:pathLst>
              <a:path w="2520315" h="4114800">
                <a:moveTo>
                  <a:pt x="0" y="0"/>
                </a:moveTo>
                <a:lnTo>
                  <a:pt x="2520315" y="0"/>
                </a:lnTo>
                <a:lnTo>
                  <a:pt x="25203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94136" y="646074"/>
            <a:ext cx="3428941" cy="2906028"/>
          </a:xfrm>
          <a:custGeom>
            <a:avLst/>
            <a:gdLst/>
            <a:ahLst/>
            <a:cxnLst/>
            <a:rect l="l" t="t" r="r" b="b"/>
            <a:pathLst>
              <a:path w="3428941" h="2906028">
                <a:moveTo>
                  <a:pt x="0" y="0"/>
                </a:moveTo>
                <a:lnTo>
                  <a:pt x="3428941" y="0"/>
                </a:lnTo>
                <a:lnTo>
                  <a:pt x="3428941" y="2906028"/>
                </a:lnTo>
                <a:lnTo>
                  <a:pt x="0" y="29060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56665" y="1698171"/>
            <a:ext cx="3954486" cy="2723652"/>
          </a:xfrm>
          <a:custGeom>
            <a:avLst/>
            <a:gdLst/>
            <a:ahLst/>
            <a:cxnLst/>
            <a:rect l="l" t="t" r="r" b="b"/>
            <a:pathLst>
              <a:path w="3954486" h="2723652">
                <a:moveTo>
                  <a:pt x="0" y="0"/>
                </a:moveTo>
                <a:lnTo>
                  <a:pt x="3954486" y="0"/>
                </a:lnTo>
                <a:lnTo>
                  <a:pt x="3954486" y="2723652"/>
                </a:lnTo>
                <a:lnTo>
                  <a:pt x="0" y="2723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1870488"/>
            <a:ext cx="12830846" cy="371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0980" lvl="1" indent="-465490">
              <a:lnSpc>
                <a:spcPts val="7503"/>
              </a:lnSpc>
              <a:buFont typeface="Arial"/>
              <a:buChar char="•"/>
            </a:pPr>
            <a:r>
              <a:rPr lang="en-US" sz="4312">
                <a:solidFill>
                  <a:srgbClr val="353330"/>
                </a:solidFill>
                <a:latin typeface="Lato"/>
              </a:rPr>
              <a:t>The cheetah is faster than the lion.</a:t>
            </a:r>
          </a:p>
          <a:p>
            <a:pPr marL="930980" lvl="1" indent="-465490">
              <a:lnSpc>
                <a:spcPts val="7503"/>
              </a:lnSpc>
              <a:buFont typeface="Arial"/>
              <a:buChar char="•"/>
            </a:pPr>
            <a:r>
              <a:rPr lang="en-US" sz="4312">
                <a:solidFill>
                  <a:srgbClr val="353330"/>
                </a:solidFill>
                <a:latin typeface="Lato"/>
              </a:rPr>
              <a:t>The eagle is more majestic than the hawk.</a:t>
            </a:r>
          </a:p>
          <a:p>
            <a:pPr marL="930980" lvl="1" indent="-465490">
              <a:lnSpc>
                <a:spcPts val="7503"/>
              </a:lnSpc>
              <a:buFont typeface="Arial"/>
              <a:buChar char="•"/>
            </a:pPr>
            <a:r>
              <a:rPr lang="en-US" sz="4312">
                <a:solidFill>
                  <a:srgbClr val="353330"/>
                </a:solidFill>
                <a:latin typeface="Lato"/>
              </a:rPr>
              <a:t>The shark is scarier than the dolphin.</a:t>
            </a:r>
          </a:p>
          <a:p>
            <a:pPr>
              <a:lnSpc>
                <a:spcPts val="7503"/>
              </a:lnSpc>
            </a:pPr>
            <a:endParaRPr lang="en-US" sz="4312">
              <a:solidFill>
                <a:srgbClr val="353330"/>
              </a:solidFill>
              <a:latin typeface="La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9840" y="759524"/>
            <a:ext cx="10307745" cy="58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5"/>
              </a:lnSpc>
            </a:pPr>
            <a:r>
              <a:rPr lang="en-US" sz="4199">
                <a:solidFill>
                  <a:srgbClr val="80634B"/>
                </a:solidFill>
                <a:latin typeface="Helveticish Bold"/>
              </a:rPr>
              <a:t>COMPARATIVE ADJECTIVES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51563"/>
            <a:ext cx="18547198" cy="1009215"/>
            <a:chOff x="0" y="0"/>
            <a:chExt cx="4884859" cy="265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4859" cy="265802"/>
            </a:xfrm>
            <a:custGeom>
              <a:avLst/>
              <a:gdLst/>
              <a:ahLst/>
              <a:cxnLst/>
              <a:rect l="l" t="t" r="r" b="b"/>
              <a:pathLst>
                <a:path w="4884859" h="265802">
                  <a:moveTo>
                    <a:pt x="0" y="0"/>
                  </a:moveTo>
                  <a:lnTo>
                    <a:pt x="4884859" y="0"/>
                  </a:lnTo>
                  <a:lnTo>
                    <a:pt x="4884859" y="265802"/>
                  </a:lnTo>
                  <a:lnTo>
                    <a:pt x="0" y="265802"/>
                  </a:lnTo>
                  <a:close/>
                </a:path>
              </a:pathLst>
            </a:custGeom>
            <a:solidFill>
              <a:srgbClr val="3533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870488"/>
            <a:ext cx="12830846" cy="560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0980" lvl="1" indent="-465490">
              <a:lnSpc>
                <a:spcPts val="7503"/>
              </a:lnSpc>
              <a:buFont typeface="Arial"/>
              <a:buChar char="•"/>
            </a:pPr>
            <a:r>
              <a:rPr lang="en-US" sz="4312">
                <a:solidFill>
                  <a:srgbClr val="353330"/>
                </a:solidFill>
                <a:latin typeface="Lato"/>
              </a:rPr>
              <a:t>The cheetah is the fastest animal in the world.</a:t>
            </a:r>
          </a:p>
          <a:p>
            <a:pPr marL="930980" lvl="1" indent="-465490">
              <a:lnSpc>
                <a:spcPts val="7503"/>
              </a:lnSpc>
              <a:buFont typeface="Arial"/>
              <a:buChar char="•"/>
            </a:pPr>
            <a:r>
              <a:rPr lang="en-US" sz="4312">
                <a:solidFill>
                  <a:srgbClr val="353330"/>
                </a:solidFill>
                <a:latin typeface="Lato"/>
              </a:rPr>
              <a:t>The elephant is the largest land animal.</a:t>
            </a:r>
          </a:p>
          <a:p>
            <a:pPr marL="930980" lvl="1" indent="-465490">
              <a:lnSpc>
                <a:spcPts val="7503"/>
              </a:lnSpc>
              <a:buFont typeface="Arial"/>
              <a:buChar char="•"/>
            </a:pPr>
            <a:r>
              <a:rPr lang="en-US" sz="4312">
                <a:solidFill>
                  <a:srgbClr val="353330"/>
                </a:solidFill>
                <a:latin typeface="Lato"/>
              </a:rPr>
              <a:t>The blue whale is the most massive creature on Earth.</a:t>
            </a:r>
          </a:p>
          <a:p>
            <a:pPr>
              <a:lnSpc>
                <a:spcPts val="7503"/>
              </a:lnSpc>
            </a:pPr>
            <a:endParaRPr lang="en-US" sz="4312">
              <a:solidFill>
                <a:srgbClr val="353330"/>
              </a:solidFill>
              <a:latin typeface="Lato"/>
            </a:endParaRPr>
          </a:p>
          <a:p>
            <a:pPr>
              <a:lnSpc>
                <a:spcPts val="7503"/>
              </a:lnSpc>
            </a:pPr>
            <a:endParaRPr lang="en-US" sz="4312">
              <a:solidFill>
                <a:srgbClr val="353330"/>
              </a:solidFill>
              <a:latin typeface="Lat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41078" y="1028700"/>
            <a:ext cx="4460488" cy="4114800"/>
          </a:xfrm>
          <a:custGeom>
            <a:avLst/>
            <a:gdLst/>
            <a:ahLst/>
            <a:cxnLst/>
            <a:rect l="l" t="t" r="r" b="b"/>
            <a:pathLst>
              <a:path w="4460488" h="4114800">
                <a:moveTo>
                  <a:pt x="0" y="0"/>
                </a:moveTo>
                <a:lnTo>
                  <a:pt x="4460487" y="0"/>
                </a:lnTo>
                <a:lnTo>
                  <a:pt x="44604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26181" y="5525783"/>
            <a:ext cx="4409329" cy="3543497"/>
          </a:xfrm>
          <a:custGeom>
            <a:avLst/>
            <a:gdLst/>
            <a:ahLst/>
            <a:cxnLst/>
            <a:rect l="l" t="t" r="r" b="b"/>
            <a:pathLst>
              <a:path w="4409329" h="3543497">
                <a:moveTo>
                  <a:pt x="0" y="0"/>
                </a:moveTo>
                <a:lnTo>
                  <a:pt x="4409329" y="0"/>
                </a:lnTo>
                <a:lnTo>
                  <a:pt x="4409329" y="3543497"/>
                </a:lnTo>
                <a:lnTo>
                  <a:pt x="0" y="3543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097079" y="5197664"/>
            <a:ext cx="5553369" cy="4199735"/>
          </a:xfrm>
          <a:custGeom>
            <a:avLst/>
            <a:gdLst/>
            <a:ahLst/>
            <a:cxnLst/>
            <a:rect l="l" t="t" r="r" b="b"/>
            <a:pathLst>
              <a:path w="5553369" h="4199735">
                <a:moveTo>
                  <a:pt x="0" y="0"/>
                </a:moveTo>
                <a:lnTo>
                  <a:pt x="5553369" y="0"/>
                </a:lnTo>
                <a:lnTo>
                  <a:pt x="5553369" y="4199735"/>
                </a:lnTo>
                <a:lnTo>
                  <a:pt x="0" y="4199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9840" y="759524"/>
            <a:ext cx="10307745" cy="58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5"/>
              </a:lnSpc>
            </a:pPr>
            <a:r>
              <a:rPr lang="en-US" sz="4199">
                <a:solidFill>
                  <a:srgbClr val="80634B"/>
                </a:solidFill>
                <a:latin typeface="Helveticish Bold"/>
              </a:rPr>
              <a:t>SUPERLATIVE ADJECTIVES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4D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3791" y="6898542"/>
            <a:ext cx="9523791" cy="9523791"/>
          </a:xfrm>
          <a:custGeom>
            <a:avLst/>
            <a:gdLst/>
            <a:ahLst/>
            <a:cxnLst/>
            <a:rect l="l" t="t" r="r" b="b"/>
            <a:pathLst>
              <a:path w="9523791" h="9523791">
                <a:moveTo>
                  <a:pt x="0" y="0"/>
                </a:moveTo>
                <a:lnTo>
                  <a:pt x="9523791" y="0"/>
                </a:lnTo>
                <a:lnTo>
                  <a:pt x="9523791" y="9523791"/>
                </a:lnTo>
                <a:lnTo>
                  <a:pt x="0" y="952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898542"/>
            <a:ext cx="9523791" cy="9523791"/>
          </a:xfrm>
          <a:custGeom>
            <a:avLst/>
            <a:gdLst/>
            <a:ahLst/>
            <a:cxnLst/>
            <a:rect l="l" t="t" r="r" b="b"/>
            <a:pathLst>
              <a:path w="9523791" h="9523791">
                <a:moveTo>
                  <a:pt x="0" y="0"/>
                </a:moveTo>
                <a:lnTo>
                  <a:pt x="9523791" y="0"/>
                </a:lnTo>
                <a:lnTo>
                  <a:pt x="9523791" y="9523791"/>
                </a:lnTo>
                <a:lnTo>
                  <a:pt x="0" y="952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9669" y="4416083"/>
            <a:ext cx="17088662" cy="130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5"/>
              </a:lnSpc>
            </a:pPr>
            <a:r>
              <a:rPr lang="en-US" sz="7682" spc="691">
                <a:solidFill>
                  <a:srgbClr val="E3DCD3"/>
                </a:solidFill>
                <a:latin typeface="TAN Headline"/>
              </a:rPr>
              <a:t> Thank you for listening! </a:t>
            </a:r>
          </a:p>
        </p:txBody>
      </p:sp>
      <p:sp>
        <p:nvSpPr>
          <p:cNvPr id="5" name="Freeform 5"/>
          <p:cNvSpPr/>
          <p:nvPr/>
        </p:nvSpPr>
        <p:spPr>
          <a:xfrm>
            <a:off x="9144000" y="-6137483"/>
            <a:ext cx="9523791" cy="9523791"/>
          </a:xfrm>
          <a:custGeom>
            <a:avLst/>
            <a:gdLst/>
            <a:ahLst/>
            <a:cxnLst/>
            <a:rect l="l" t="t" r="r" b="b"/>
            <a:pathLst>
              <a:path w="9523791" h="9523791">
                <a:moveTo>
                  <a:pt x="0" y="0"/>
                </a:moveTo>
                <a:lnTo>
                  <a:pt x="9523791" y="0"/>
                </a:lnTo>
                <a:lnTo>
                  <a:pt x="9523791" y="9523791"/>
                </a:lnTo>
                <a:lnTo>
                  <a:pt x="0" y="952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9791" y="-6137483"/>
            <a:ext cx="9523791" cy="9523791"/>
          </a:xfrm>
          <a:custGeom>
            <a:avLst/>
            <a:gdLst/>
            <a:ahLst/>
            <a:cxnLst/>
            <a:rect l="l" t="t" r="r" b="b"/>
            <a:pathLst>
              <a:path w="9523791" h="9523791">
                <a:moveTo>
                  <a:pt x="0" y="0"/>
                </a:moveTo>
                <a:lnTo>
                  <a:pt x="9523791" y="0"/>
                </a:lnTo>
                <a:lnTo>
                  <a:pt x="9523791" y="9523791"/>
                </a:lnTo>
                <a:lnTo>
                  <a:pt x="0" y="952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289</Words>
  <Application>Microsoft Office PowerPoint</Application>
  <PresentationFormat>Custom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Lato Bold</vt:lpstr>
      <vt:lpstr>Calibri</vt:lpstr>
      <vt:lpstr>Arial</vt:lpstr>
      <vt:lpstr>Helveticish Bold</vt:lpstr>
      <vt:lpstr>Lato</vt:lpstr>
      <vt:lpstr>TAN Headline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5 Module 4</dc:title>
  <cp:lastModifiedBy>Madihah Rehana binti Ku Othman</cp:lastModifiedBy>
  <cp:revision>9</cp:revision>
  <dcterms:created xsi:type="dcterms:W3CDTF">2006-08-16T00:00:00Z</dcterms:created>
  <dcterms:modified xsi:type="dcterms:W3CDTF">2023-07-12T04:41:41Z</dcterms:modified>
  <dc:identifier>DAFleC6ASeY</dc:identifier>
</cp:coreProperties>
</file>